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039" autoAdjust="0"/>
  </p:normalViewPr>
  <p:slideViewPr>
    <p:cSldViewPr snapToGrid="0">
      <p:cViewPr varScale="1">
        <p:scale>
          <a:sx n="60" d="100"/>
          <a:sy n="60" d="100"/>
        </p:scale>
        <p:origin x="10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7D2FF-1E9A-4FDF-8AAD-FA16A5F5C453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951D-2033-4FDC-878C-9FCC3A71FE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328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7D2FF-1E9A-4FDF-8AAD-FA16A5F5C453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951D-2033-4FDC-878C-9FCC3A71FE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6045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7D2FF-1E9A-4FDF-8AAD-FA16A5F5C453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951D-2033-4FDC-878C-9FCC3A71FE66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6774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7D2FF-1E9A-4FDF-8AAD-FA16A5F5C453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951D-2033-4FDC-878C-9FCC3A71FE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0671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7D2FF-1E9A-4FDF-8AAD-FA16A5F5C453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951D-2033-4FDC-878C-9FCC3A71FE66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88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7D2FF-1E9A-4FDF-8AAD-FA16A5F5C453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951D-2033-4FDC-878C-9FCC3A71FE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0868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7D2FF-1E9A-4FDF-8AAD-FA16A5F5C453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951D-2033-4FDC-878C-9FCC3A71FE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6996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7D2FF-1E9A-4FDF-8AAD-FA16A5F5C453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951D-2033-4FDC-878C-9FCC3A71FE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230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7D2FF-1E9A-4FDF-8AAD-FA16A5F5C453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951D-2033-4FDC-878C-9FCC3A71FE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594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7D2FF-1E9A-4FDF-8AAD-FA16A5F5C453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951D-2033-4FDC-878C-9FCC3A71FE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5468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7D2FF-1E9A-4FDF-8AAD-FA16A5F5C453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951D-2033-4FDC-878C-9FCC3A71FE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05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7D2FF-1E9A-4FDF-8AAD-FA16A5F5C453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951D-2033-4FDC-878C-9FCC3A71FE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7974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7D2FF-1E9A-4FDF-8AAD-FA16A5F5C453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951D-2033-4FDC-878C-9FCC3A71FE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1565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7D2FF-1E9A-4FDF-8AAD-FA16A5F5C453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951D-2033-4FDC-878C-9FCC3A71FE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371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7D2FF-1E9A-4FDF-8AAD-FA16A5F5C453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951D-2033-4FDC-878C-9FCC3A71FE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611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951D-2033-4FDC-878C-9FCC3A71FE66}" type="slidenum">
              <a:rPr lang="en-IN" smtClean="0"/>
              <a:t>‹#›</a:t>
            </a:fld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7D2FF-1E9A-4FDF-8AAD-FA16A5F5C453}" type="datetimeFigureOut">
              <a:rPr lang="en-IN" smtClean="0"/>
              <a:t>20-01-2025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927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7D2FF-1E9A-4FDF-8AAD-FA16A5F5C453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E53951D-2033-4FDC-878C-9FCC3A71FE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0819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  <p:sldLayoutId id="2147483950" r:id="rId12"/>
    <p:sldLayoutId id="2147483951" r:id="rId13"/>
    <p:sldLayoutId id="2147483952" r:id="rId14"/>
    <p:sldLayoutId id="2147483953" r:id="rId15"/>
    <p:sldLayoutId id="21474839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A921B-2668-126C-E24D-8B7212532C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764" y="373224"/>
            <a:ext cx="8649477" cy="10398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IN" dirty="0">
                <a:ln w="0"/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ahnschrift SemiCondensed" panose="020B0502040204020203" pitchFamily="34" charset="0"/>
              </a:rPr>
              <a:t>TOTAL QUALITY MANAGEMENT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AE0336-010A-794B-EDBA-E3E44003F45F}"/>
              </a:ext>
            </a:extLst>
          </p:cNvPr>
          <p:cNvSpPr txBox="1"/>
          <p:nvPr/>
        </p:nvSpPr>
        <p:spPr>
          <a:xfrm>
            <a:off x="2883160" y="4180114"/>
            <a:ext cx="5514391" cy="181588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p3d extrusionH="57150">
              <a:bevelT w="38100" h="38100" prst="relaxedInset"/>
            </a:sp3d>
          </a:bodyPr>
          <a:lstStyle/>
          <a:p>
            <a:pPr algn="ctr"/>
            <a:r>
              <a:rPr lang="en-US" sz="2800" dirty="0"/>
              <a:t>Dr. </a:t>
            </a:r>
            <a:r>
              <a:rPr lang="en-US" sz="2800" dirty="0" err="1"/>
              <a:t>Srinibash</a:t>
            </a:r>
            <a:r>
              <a:rPr lang="en-US" sz="2800" dirty="0"/>
              <a:t> Dash</a:t>
            </a:r>
          </a:p>
          <a:p>
            <a:pPr algn="ctr"/>
            <a:r>
              <a:rPr lang="en-US" sz="2800" dirty="0"/>
              <a:t>Associate Professor &amp; Head</a:t>
            </a:r>
          </a:p>
          <a:p>
            <a:pPr algn="ctr"/>
            <a:r>
              <a:rPr lang="en-US" sz="2800" dirty="0"/>
              <a:t>School of Management</a:t>
            </a:r>
          </a:p>
          <a:p>
            <a:pPr algn="ctr"/>
            <a:r>
              <a:rPr lang="en-US" sz="2800" dirty="0"/>
              <a:t>Gangadhar </a:t>
            </a:r>
            <a:r>
              <a:rPr lang="en-US" sz="2800" dirty="0" err="1"/>
              <a:t>Meher</a:t>
            </a:r>
            <a:r>
              <a:rPr lang="en-US" sz="2800"/>
              <a:t> University</a:t>
            </a:r>
            <a:endParaRPr lang="en-IN" sz="2800" dirty="0"/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D5758E30-639B-EB7C-D0A5-17DC027B9A3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57AEE3-7AEE-2AC9-B396-2FFF3F2074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764" y="1510603"/>
            <a:ext cx="8770776" cy="2493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287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69B86-BB5C-BD0C-EADC-9F76F034A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709" y="450980"/>
            <a:ext cx="6311295" cy="89262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IN" sz="4800" b="1" spc="300" dirty="0">
                <a:solidFill>
                  <a:srgbClr val="002060"/>
                </a:solidFill>
              </a:rPr>
              <a:t>CONCLUSION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9D4698-0501-E474-F43D-469B6D7DFEAA}"/>
              </a:ext>
            </a:extLst>
          </p:cNvPr>
          <p:cNvSpPr txBox="1"/>
          <p:nvPr/>
        </p:nvSpPr>
        <p:spPr>
          <a:xfrm>
            <a:off x="1884784" y="2289892"/>
            <a:ext cx="610222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Toyota's TQM implementation transformed its quality and productivity, demonstrating the effectiveness of this approach in achieving operational excellence.</a:t>
            </a: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796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FB54D7-0E00-FCC7-930D-A51D88E19D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539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DD7A9-A239-2FA4-AB42-262A03912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126" y="244682"/>
            <a:ext cx="4921229" cy="104923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IN" sz="7200" b="1" i="1" dirty="0">
                <a:solidFill>
                  <a:srgbClr val="002060"/>
                </a:solidFill>
              </a:rPr>
              <a:t>CONTENT </a:t>
            </a:r>
            <a:br>
              <a:rPr lang="en-IN" sz="7200" b="1" i="1" dirty="0">
                <a:solidFill>
                  <a:srgbClr val="002060"/>
                </a:solidFill>
              </a:rPr>
            </a:br>
            <a:endParaRPr lang="en-IN" sz="7200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AD15A-10A4-D0A5-40EB-76E535E58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9583" y="1542660"/>
            <a:ext cx="10018713" cy="3124201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en-IN" dirty="0">
                <a:solidFill>
                  <a:srgbClr val="002060"/>
                </a:solidFill>
                <a:latin typeface="Book Antiqua" panose="02040602050305030304" pitchFamily="18" charset="0"/>
              </a:rPr>
              <a:t>INTRODUCTION</a:t>
            </a:r>
            <a:r>
              <a:rPr lang="en-IN" sz="1800" dirty="0">
                <a:solidFill>
                  <a:srgbClr val="002060"/>
                </a:solidFill>
                <a:latin typeface="Book Antiqua" panose="02040602050305030304" pitchFamily="18" charset="0"/>
              </a:rPr>
              <a:t> OF TOTAL QUALITY MANAGEMENT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en-IN" sz="1800" dirty="0">
                <a:solidFill>
                  <a:srgbClr val="002060"/>
                </a:solidFill>
                <a:latin typeface="Book Antiqua" panose="02040602050305030304" pitchFamily="18" charset="0"/>
              </a:rPr>
              <a:t>PRINCIPLES OF TOTAL QUALITY MANAGEMENT 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en-IN" sz="1800" dirty="0">
                <a:solidFill>
                  <a:srgbClr val="002060"/>
                </a:solidFill>
                <a:latin typeface="Book Antiqua" panose="02040602050305030304" pitchFamily="18" charset="0"/>
              </a:rPr>
              <a:t>ROLE OF HR IN TOTAL QUALITY MANAGEMENT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en-IN" sz="1800" dirty="0">
                <a:solidFill>
                  <a:srgbClr val="002060"/>
                </a:solidFill>
                <a:latin typeface="Book Antiqua" panose="02040602050305030304" pitchFamily="18" charset="0"/>
              </a:rPr>
              <a:t>BENEFITS OF TQM FOR HR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en-IN" sz="1800" dirty="0">
                <a:solidFill>
                  <a:srgbClr val="002060"/>
                </a:solidFill>
                <a:latin typeface="Book Antiqua" panose="02040602050305030304" pitchFamily="18" charset="0"/>
              </a:rPr>
              <a:t>INTERATION OF TQM WITH HR PRACTICES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en-IN" sz="1800" dirty="0">
                <a:solidFill>
                  <a:srgbClr val="002060"/>
                </a:solidFill>
                <a:latin typeface="Book Antiqua" panose="02040602050305030304" pitchFamily="18" charset="0"/>
              </a:rPr>
              <a:t>TQM TOOLS RELEVENT TO HR 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en-IN" sz="1800" dirty="0">
                <a:solidFill>
                  <a:srgbClr val="002060"/>
                </a:solidFill>
                <a:latin typeface="Book Antiqua" panose="02040602050305030304" pitchFamily="18" charset="0"/>
              </a:rPr>
              <a:t>CASE STUDY 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en-IN" sz="1800" dirty="0">
                <a:solidFill>
                  <a:srgbClr val="002060"/>
                </a:solidFill>
                <a:latin typeface="Book Antiqua" panose="02040602050305030304" pitchFamily="18" charset="0"/>
              </a:rPr>
              <a:t>CONCLUSION </a:t>
            </a:r>
          </a:p>
        </p:txBody>
      </p:sp>
    </p:spTree>
    <p:extLst>
      <p:ext uri="{BB962C8B-B14F-4D97-AF65-F5344CB8AC3E}">
        <p14:creationId xmlns:p14="http://schemas.microsoft.com/office/powerpoint/2010/main" val="34044423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166F0-72AD-61C2-9216-274FB387B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6727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IN" sz="4800" b="1" i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INTRODUCTION OF TQM </a:t>
            </a:r>
            <a:br>
              <a:rPr lang="en-IN" sz="4800" b="1" i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en-IN" sz="4800" b="1" i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6701F1-0524-1144-5E0F-C9D2D8CF4D4E}"/>
              </a:ext>
            </a:extLst>
          </p:cNvPr>
          <p:cNvSpPr txBox="1"/>
          <p:nvPr/>
        </p:nvSpPr>
        <p:spPr>
          <a:xfrm>
            <a:off x="1035698" y="2267339"/>
            <a:ext cx="986911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Total quality management is a management approach aim at long term success </a:t>
            </a:r>
          </a:p>
          <a:p>
            <a:r>
              <a:rPr lang="en-IN" dirty="0"/>
              <a:t>By focusing on continuous Improvement</a:t>
            </a:r>
          </a:p>
          <a:p>
            <a:r>
              <a:rPr lang="en-IN" dirty="0"/>
              <a:t>And customer satisfaction .</a:t>
            </a:r>
          </a:p>
          <a:p>
            <a:endParaRPr lang="en-IN" dirty="0"/>
          </a:p>
          <a:p>
            <a:r>
              <a:rPr lang="en-IN" dirty="0"/>
              <a:t>It Involves </a:t>
            </a:r>
          </a:p>
          <a:p>
            <a:endParaRPr lang="en-IN" dirty="0"/>
          </a:p>
          <a:p>
            <a:r>
              <a:rPr lang="en-IN" dirty="0"/>
              <a:t>A Culture of excellence and quality in an organization</a:t>
            </a:r>
          </a:p>
          <a:p>
            <a:r>
              <a:rPr lang="en-US" dirty="0"/>
              <a:t>Employee involvement and empowerment</a:t>
            </a:r>
          </a:p>
          <a:p>
            <a:r>
              <a:rPr lang="en-US" dirty="0"/>
              <a:t>Continuous improvement and learning</a:t>
            </a:r>
          </a:p>
          <a:p>
            <a:r>
              <a:rPr lang="en-US" dirty="0"/>
              <a:t>Customer focus and satisfaction- Data-driven decision-making</a:t>
            </a:r>
          </a:p>
          <a:p>
            <a:endParaRPr lang="en-US" dirty="0"/>
          </a:p>
          <a:p>
            <a:r>
              <a:rPr lang="en-IN" dirty="0"/>
              <a:t>EXAMPALE :- </a:t>
            </a:r>
            <a:r>
              <a:rPr lang="en-US" dirty="0"/>
              <a:t>Toyota's TQM efforts reduced defects by 90%,</a:t>
            </a:r>
          </a:p>
          <a:p>
            <a:r>
              <a:rPr lang="en-US" dirty="0"/>
              <a:t>                    Increased productivity by 30%, and improved customer satisfaction significantly.</a:t>
            </a:r>
          </a:p>
        </p:txBody>
      </p:sp>
    </p:spTree>
    <p:extLst>
      <p:ext uri="{BB962C8B-B14F-4D97-AF65-F5344CB8AC3E}">
        <p14:creationId xmlns:p14="http://schemas.microsoft.com/office/powerpoint/2010/main" val="3455345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2343D-1A17-7EDC-740F-DFB73980A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376" y="273698"/>
            <a:ext cx="7305242" cy="9206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IN" sz="5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</a:rPr>
              <a:t>Principle of TQM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7D2800-1A2F-DA64-DD5B-256128748AB4}"/>
              </a:ext>
            </a:extLst>
          </p:cNvPr>
          <p:cNvSpPr txBox="1"/>
          <p:nvPr/>
        </p:nvSpPr>
        <p:spPr>
          <a:xfrm>
            <a:off x="649342" y="1428958"/>
            <a:ext cx="610222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600" b="1" dirty="0"/>
              <a:t> Customer Focus</a:t>
            </a:r>
            <a:r>
              <a:rPr lang="en-US" sz="1600" dirty="0"/>
              <a:t>: Organization Should Drive To Provide Product And Services That Meet The Customer Requirements.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600" dirty="0"/>
              <a:t> </a:t>
            </a:r>
            <a:r>
              <a:rPr lang="en-US" sz="1600" b="1" dirty="0"/>
              <a:t>Continuous Improvement</a:t>
            </a:r>
            <a:r>
              <a:rPr lang="en-US" sz="1600" dirty="0"/>
              <a:t>: Organization Should Encourage A Culture Of Continuous Learning And Improvement 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600" dirty="0"/>
              <a:t> </a:t>
            </a:r>
            <a:r>
              <a:rPr lang="en-US" sz="1600" b="1" dirty="0"/>
              <a:t>Employee Involvement</a:t>
            </a:r>
            <a:r>
              <a:rPr lang="en-US" sz="1600" dirty="0"/>
              <a:t>: Organization Should Provide Training And Development Opportunities To Encourage Employee Participation In Decision Making 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600" b="1" dirty="0"/>
              <a:t> Process Approach</a:t>
            </a:r>
            <a:r>
              <a:rPr lang="en-US" sz="1600" dirty="0"/>
              <a:t>: This Principle Emphasizes The Importances Of Managing Processes To Achieve Desired Results 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600" b="1" dirty="0"/>
              <a:t>Data-driven Decision-making</a:t>
            </a:r>
            <a:r>
              <a:rPr lang="en-US" sz="1600" dirty="0"/>
              <a:t>: This Principle Emphasizes The Importances Of Using Data And Analytics To Make Informed Decisions.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3870236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1F142-8562-CFB3-A1D1-BA506E004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481" y="506963"/>
            <a:ext cx="7865706" cy="8086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IN" sz="4800" b="1" dirty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ROLE OF HR IN TQM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706A48-3B46-1BE1-BA1E-010F5897443A}"/>
              </a:ext>
            </a:extLst>
          </p:cNvPr>
          <p:cNvSpPr/>
          <p:nvPr/>
        </p:nvSpPr>
        <p:spPr>
          <a:xfrm>
            <a:off x="634480" y="1718387"/>
            <a:ext cx="5150499" cy="10263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IN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Training and Development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AB90FC-D5A1-5AD4-B4D9-F86FEA6F7E24}"/>
              </a:ext>
            </a:extLst>
          </p:cNvPr>
          <p:cNvSpPr/>
          <p:nvPr/>
        </p:nvSpPr>
        <p:spPr>
          <a:xfrm>
            <a:off x="2472613" y="3253472"/>
            <a:ext cx="5626358" cy="10356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IN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Recruitment And Selection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422448-DEAB-6DE2-C920-D64D49A7B3F2}"/>
              </a:ext>
            </a:extLst>
          </p:cNvPr>
          <p:cNvSpPr/>
          <p:nvPr/>
        </p:nvSpPr>
        <p:spPr>
          <a:xfrm>
            <a:off x="3909527" y="4852316"/>
            <a:ext cx="4842587" cy="80865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IN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Employee Engagement</a:t>
            </a:r>
          </a:p>
        </p:txBody>
      </p:sp>
    </p:spTree>
    <p:extLst>
      <p:ext uri="{BB962C8B-B14F-4D97-AF65-F5344CB8AC3E}">
        <p14:creationId xmlns:p14="http://schemas.microsoft.com/office/powerpoint/2010/main" val="314843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E341F-A65A-026B-C743-93488AECF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7393646" cy="9423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IN" sz="4400" b="1" dirty="0">
                <a:solidFill>
                  <a:srgbClr val="00206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BENEFITS OF TQM FOR HR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596E7D-2FBB-95EE-FA4A-D031AC801D48}"/>
              </a:ext>
            </a:extLst>
          </p:cNvPr>
          <p:cNvSpPr/>
          <p:nvPr/>
        </p:nvSpPr>
        <p:spPr>
          <a:xfrm>
            <a:off x="905068" y="2054286"/>
            <a:ext cx="5256246" cy="10263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IN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Better Conflict Resolution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28A22B-601B-DC68-ED19-FE84C350571B}"/>
              </a:ext>
            </a:extLst>
          </p:cNvPr>
          <p:cNvSpPr/>
          <p:nvPr/>
        </p:nvSpPr>
        <p:spPr>
          <a:xfrm>
            <a:off x="905068" y="3293708"/>
            <a:ext cx="3909526" cy="9423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IN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Cost Efficiency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E384C8E-FAFE-A02C-2137-777EF23754CE}"/>
              </a:ext>
            </a:extLst>
          </p:cNvPr>
          <p:cNvSpPr/>
          <p:nvPr/>
        </p:nvSpPr>
        <p:spPr>
          <a:xfrm>
            <a:off x="839754" y="4609320"/>
            <a:ext cx="6430693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IN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Higher Employee Retention</a:t>
            </a:r>
          </a:p>
        </p:txBody>
      </p:sp>
    </p:spTree>
    <p:extLst>
      <p:ext uri="{BB962C8B-B14F-4D97-AF65-F5344CB8AC3E}">
        <p14:creationId xmlns:p14="http://schemas.microsoft.com/office/powerpoint/2010/main" val="85446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9E88-E07F-17A6-A7C0-047FC0411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9600"/>
            <a:ext cx="9507894" cy="9929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IN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INTEGRATION OF TQM IN HR PRACTICES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EE97EB3-CF50-4929-FD98-B962E630CB43}"/>
              </a:ext>
            </a:extLst>
          </p:cNvPr>
          <p:cNvSpPr/>
          <p:nvPr/>
        </p:nvSpPr>
        <p:spPr>
          <a:xfrm>
            <a:off x="421432" y="1973428"/>
            <a:ext cx="4579776" cy="66247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IN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Performance Appraisal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33EE205-CB26-5CC5-73DF-DC2E7CA88AF5}"/>
              </a:ext>
            </a:extLst>
          </p:cNvPr>
          <p:cNvSpPr/>
          <p:nvPr/>
        </p:nvSpPr>
        <p:spPr>
          <a:xfrm>
            <a:off x="421432" y="4233179"/>
            <a:ext cx="6669833" cy="7820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IN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Employee Well-Being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D6973C-7B91-6408-B90B-3C458419C214}"/>
              </a:ext>
            </a:extLst>
          </p:cNvPr>
          <p:cNvSpPr/>
          <p:nvPr/>
        </p:nvSpPr>
        <p:spPr>
          <a:xfrm>
            <a:off x="421432" y="2624821"/>
            <a:ext cx="5550160" cy="80417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IN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Rewards And Recognition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CFA791-9060-8458-650E-F065EA20A3A7}"/>
              </a:ext>
            </a:extLst>
          </p:cNvPr>
          <p:cNvSpPr/>
          <p:nvPr/>
        </p:nvSpPr>
        <p:spPr>
          <a:xfrm>
            <a:off x="421432" y="3429000"/>
            <a:ext cx="6072674" cy="7931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IN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Training And Development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B83BE91-3CC5-373A-1A2A-29ABF1B70A9C}"/>
              </a:ext>
            </a:extLst>
          </p:cNvPr>
          <p:cNvSpPr/>
          <p:nvPr/>
        </p:nvSpPr>
        <p:spPr>
          <a:xfrm>
            <a:off x="421432" y="5015198"/>
            <a:ext cx="7593564" cy="90040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IN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Recruitment And Selection</a:t>
            </a:r>
          </a:p>
        </p:txBody>
      </p:sp>
    </p:spTree>
    <p:extLst>
      <p:ext uri="{BB962C8B-B14F-4D97-AF65-F5344CB8AC3E}">
        <p14:creationId xmlns:p14="http://schemas.microsoft.com/office/powerpoint/2010/main" val="38294979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246A6-092E-3C4E-23FE-26CC3CA58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92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IN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TQM TOOLS RELEVANT TO HR 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F30078B-20C1-5A22-7BFC-82AFEC51CD3C}"/>
              </a:ext>
            </a:extLst>
          </p:cNvPr>
          <p:cNvSpPr/>
          <p:nvPr/>
        </p:nvSpPr>
        <p:spPr>
          <a:xfrm>
            <a:off x="1115005" y="1962927"/>
            <a:ext cx="2453953" cy="156054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en-IN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Benchmarking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533138F-CBA2-9800-1125-4EA676A886BB}"/>
              </a:ext>
            </a:extLst>
          </p:cNvPr>
          <p:cNvSpPr/>
          <p:nvPr/>
        </p:nvSpPr>
        <p:spPr>
          <a:xfrm>
            <a:off x="970382" y="3937518"/>
            <a:ext cx="2743201" cy="15722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en-IN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TOTAL Productive MANAGEMENT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75E4D95-DA12-6F4D-DAF9-BD7E77BFFE2B}"/>
              </a:ext>
            </a:extLst>
          </p:cNvPr>
          <p:cNvSpPr/>
          <p:nvPr/>
        </p:nvSpPr>
        <p:spPr>
          <a:xfrm>
            <a:off x="4975668" y="1962927"/>
            <a:ext cx="2815393" cy="146607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IN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Six Sigma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7FC154D-C05F-5198-918C-269F7658DE03}"/>
              </a:ext>
            </a:extLst>
          </p:cNvPr>
          <p:cNvSpPr/>
          <p:nvPr/>
        </p:nvSpPr>
        <p:spPr>
          <a:xfrm>
            <a:off x="4975668" y="3937518"/>
            <a:ext cx="2962470" cy="156287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en-IN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Balanced Scorecard</a:t>
            </a:r>
          </a:p>
        </p:txBody>
      </p:sp>
    </p:spTree>
    <p:extLst>
      <p:ext uri="{BB962C8B-B14F-4D97-AF65-F5344CB8AC3E}">
        <p14:creationId xmlns:p14="http://schemas.microsoft.com/office/powerpoint/2010/main" val="278372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F8B34-C57B-0813-9778-929456886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1863" y="158620"/>
            <a:ext cx="4199404" cy="68113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IN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 STUDY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296900-6EC2-C68D-B4B6-7437DB1893E7}"/>
              </a:ext>
            </a:extLst>
          </p:cNvPr>
          <p:cNvSpPr txBox="1"/>
          <p:nvPr/>
        </p:nvSpPr>
        <p:spPr>
          <a:xfrm>
            <a:off x="401216" y="1105287"/>
            <a:ext cx="9367935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Case Study</a:t>
            </a:r>
            <a:r>
              <a:rPr lang="en-US" sz="2400" dirty="0"/>
              <a:t>: Toyota's Quality Transformation </a:t>
            </a:r>
          </a:p>
          <a:p>
            <a:endParaRPr lang="en-US" sz="1400" dirty="0"/>
          </a:p>
          <a:p>
            <a:r>
              <a:rPr lang="en-US" sz="1400" b="1" dirty="0"/>
              <a:t>Scenario: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/>
              <a:t>Toyota, a leading automaker, faced intense competition and quality issues in the 1970s. To address these challenges, Toyota adopted Total Quality Management (TQM) principles.</a:t>
            </a:r>
          </a:p>
          <a:p>
            <a:endParaRPr lang="en-US" sz="1400" dirty="0"/>
          </a:p>
          <a:p>
            <a:r>
              <a:rPr lang="en-US" sz="1400" b="1" dirty="0"/>
              <a:t>Problem</a:t>
            </a:r>
            <a:r>
              <a:rPr lang="en-US" sz="1400" dirty="0"/>
              <a:t>: High defect rates and decreased customer satisfaction. </a:t>
            </a:r>
          </a:p>
          <a:p>
            <a:endParaRPr lang="en-US" sz="1400" dirty="0"/>
          </a:p>
          <a:p>
            <a:r>
              <a:rPr lang="en-US" sz="1400" b="1" dirty="0"/>
              <a:t>Solution</a:t>
            </a:r>
            <a:r>
              <a:rPr lang="en-US" sz="1400" dirty="0"/>
              <a:t>: Toyota implemented Total Quality Management (TQM) principles, including:</a:t>
            </a:r>
          </a:p>
          <a:p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b="1" dirty="0"/>
              <a:t>Continuous improvement (kaizen): </a:t>
            </a:r>
            <a:r>
              <a:rPr lang="en-US" sz="1400" dirty="0"/>
              <a:t>Encouraging employees to identify and solve problems.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b="1" dirty="0"/>
              <a:t> Employee empowerment: </a:t>
            </a:r>
            <a:r>
              <a:rPr lang="en-US" sz="1400" dirty="0"/>
              <a:t>Giving employees the authority to make decisions and take ownership of their work.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 </a:t>
            </a:r>
            <a:r>
              <a:rPr lang="en-US" sz="1400" b="1" dirty="0"/>
              <a:t>Supplier partnerships: </a:t>
            </a:r>
            <a:r>
              <a:rPr lang="en-US" sz="1400" dirty="0"/>
              <a:t>Collaborating with suppliers to improve quality and reduce costs.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 </a:t>
            </a:r>
            <a:r>
              <a:rPr lang="en-US" sz="1400" b="1" dirty="0"/>
              <a:t>Customer focus: </a:t>
            </a:r>
            <a:r>
              <a:rPr lang="en-US" sz="1400" dirty="0"/>
              <a:t>Prioritizing customer needs and expectations.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/>
          </a:p>
          <a:p>
            <a:r>
              <a:rPr lang="en-US" sz="2400" b="1" dirty="0"/>
              <a:t>Results:-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Defect rate reduced from 20% to &lt;1%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Customer satisfaction increased by 25%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Productivity improved by 30%</a:t>
            </a:r>
          </a:p>
        </p:txBody>
      </p:sp>
    </p:spTree>
    <p:extLst>
      <p:ext uri="{BB962C8B-B14F-4D97-AF65-F5344CB8AC3E}">
        <p14:creationId xmlns:p14="http://schemas.microsoft.com/office/powerpoint/2010/main" val="3451433083"/>
      </p:ext>
    </p:extLst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326</TotalTime>
  <Words>439</Words>
  <Application>Microsoft Office PowerPoint</Application>
  <PresentationFormat>Widescreen</PresentationFormat>
  <Paragraphs>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Bahnschrift SemiCondensed</vt:lpstr>
      <vt:lpstr>Book Antiqua</vt:lpstr>
      <vt:lpstr>Trebuchet MS</vt:lpstr>
      <vt:lpstr>Wingdings</vt:lpstr>
      <vt:lpstr>Wingdings 3</vt:lpstr>
      <vt:lpstr>Facet</vt:lpstr>
      <vt:lpstr>TOTAL QUALITY MANAGEMENT </vt:lpstr>
      <vt:lpstr>CONTENT  </vt:lpstr>
      <vt:lpstr>INTRODUCTION OF TQM  </vt:lpstr>
      <vt:lpstr>Principle of TQM</vt:lpstr>
      <vt:lpstr>ROLE OF HR IN TQM </vt:lpstr>
      <vt:lpstr>BENEFITS OF TQM FOR HR</vt:lpstr>
      <vt:lpstr>INTEGRATION OF TQM IN HR PRACTICES</vt:lpstr>
      <vt:lpstr>TQM TOOLS RELEVANT TO HR  </vt:lpstr>
      <vt:lpstr>CASE STUDY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PRITI SHARMA</dc:creator>
  <cp:lastModifiedBy>OWNER</cp:lastModifiedBy>
  <cp:revision>9</cp:revision>
  <dcterms:created xsi:type="dcterms:W3CDTF">2024-12-14T16:35:12Z</dcterms:created>
  <dcterms:modified xsi:type="dcterms:W3CDTF">2025-01-20T16:29:37Z</dcterms:modified>
</cp:coreProperties>
</file>